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1" r:id="rId1"/>
  </p:sldMasterIdLst>
  <p:notesMasterIdLst>
    <p:notesMasterId r:id="rId16"/>
  </p:notesMasterIdLst>
  <p:sldIdLst>
    <p:sldId id="257" r:id="rId2"/>
    <p:sldId id="574" r:id="rId3"/>
    <p:sldId id="575" r:id="rId4"/>
    <p:sldId id="576" r:id="rId5"/>
    <p:sldId id="577" r:id="rId6"/>
    <p:sldId id="556" r:id="rId7"/>
    <p:sldId id="567" r:id="rId8"/>
    <p:sldId id="571" r:id="rId9"/>
    <p:sldId id="572" r:id="rId10"/>
    <p:sldId id="566" r:id="rId11"/>
    <p:sldId id="573" r:id="rId12"/>
    <p:sldId id="568" r:id="rId13"/>
    <p:sldId id="569" r:id="rId14"/>
    <p:sldId id="374" r:id="rId15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3300"/>
    <a:srgbClr val="29F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8" autoAdjust="0"/>
    <p:restoredTop sz="91921" autoAdjust="0"/>
  </p:normalViewPr>
  <p:slideViewPr>
    <p:cSldViewPr>
      <p:cViewPr>
        <p:scale>
          <a:sx n="150" d="100"/>
          <a:sy n="150" d="100"/>
        </p:scale>
        <p:origin x="630" y="4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пожаров</c:v>
                </c:pt>
              </c:strCache>
            </c:strRef>
          </c:tx>
          <c:spPr>
            <a:ln w="571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3643</c:v>
                </c:pt>
                <c:pt idx="1">
                  <c:v>3396</c:v>
                </c:pt>
                <c:pt idx="2">
                  <c:v>3362</c:v>
                </c:pt>
                <c:pt idx="3">
                  <c:v>3088</c:v>
                </c:pt>
                <c:pt idx="4">
                  <c:v>2972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3B-422A-85E8-E29009BD3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268224"/>
        <c:axId val="71269760"/>
      </c:lineChart>
      <c:catAx>
        <c:axId val="71268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1269760"/>
        <c:crosses val="autoZero"/>
        <c:auto val="1"/>
        <c:lblAlgn val="ctr"/>
        <c:lblOffset val="100"/>
        <c:noMultiLvlLbl val="0"/>
      </c:catAx>
      <c:valAx>
        <c:axId val="71269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268224"/>
        <c:crosses val="autoZero"/>
        <c:crossBetween val="between"/>
        <c:majorUnit val="10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пожаров (ед.)</c:v>
                </c:pt>
                <c:pt idx="1">
                  <c:v>Количеситво погибших (чел.)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2972</c:v>
                </c:pt>
                <c:pt idx="1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8B-4EF9-A77F-6708ED6070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пожаров (ед.)</c:v>
                </c:pt>
                <c:pt idx="1">
                  <c:v>Количеситво погибших (чел.)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2927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8B-4EF9-A77F-6708ED607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747072"/>
        <c:axId val="71748608"/>
      </c:barChart>
      <c:catAx>
        <c:axId val="71747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1748608"/>
        <c:crosses val="autoZero"/>
        <c:auto val="1"/>
        <c:lblAlgn val="ctr"/>
        <c:lblOffset val="100"/>
        <c:noMultiLvlLbl val="0"/>
      </c:catAx>
      <c:valAx>
        <c:axId val="71748608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7470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b="0" dirty="0"/>
              <a:t>доля </a:t>
            </a:r>
            <a:r>
              <a:rPr lang="ru-RU" sz="1600" b="0" dirty="0" smtClean="0"/>
              <a:t>пожаров (ед.) </a:t>
            </a:r>
            <a:r>
              <a:rPr lang="ru-RU" sz="1600" b="0" dirty="0"/>
              <a:t>на объектах надзора</a:t>
            </a:r>
          </a:p>
        </c:rich>
      </c:tx>
      <c:layout>
        <c:manualLayout>
          <c:xMode val="edge"/>
          <c:yMode val="edge"/>
          <c:x val="0.18385194396024923"/>
          <c:y val="2.220448971285224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пожаров на объектах надзора</c:v>
                </c:pt>
              </c:strCache>
            </c:strRef>
          </c:tx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23B-4CAE-81CD-6336A3B0E6B3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всего</c:v>
                </c:pt>
                <c:pt idx="1">
                  <c:v>объкты надзора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167</c:v>
                </c:pt>
                <c:pt idx="1">
                  <c:v>2927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3B-4CAE-81CD-6336A3B0E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b="0" dirty="0"/>
              <a:t>доля </a:t>
            </a:r>
            <a:r>
              <a:rPr lang="ru-RU" sz="1600" b="0" dirty="0" smtClean="0"/>
              <a:t>ущерба (млн. руб.)</a:t>
            </a:r>
            <a:r>
              <a:rPr lang="ru-RU" sz="1600" b="0" baseline="0" dirty="0" smtClean="0"/>
              <a:t> от </a:t>
            </a:r>
            <a:r>
              <a:rPr lang="ru-RU" sz="1600" b="0" dirty="0" smtClean="0"/>
              <a:t>пожаров </a:t>
            </a:r>
            <a:r>
              <a:rPr lang="ru-RU" sz="1600" b="0" dirty="0"/>
              <a:t>на объектах надзора</a:t>
            </a:r>
          </a:p>
        </c:rich>
      </c:tx>
      <c:layout>
        <c:manualLayout>
          <c:xMode val="edge"/>
          <c:yMode val="edge"/>
          <c:x val="0.22392827983811184"/>
          <c:y val="3.996808148313402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6372192502654723"/>
          <c:y val="0.29425914282976812"/>
          <c:w val="0.54809686241509881"/>
          <c:h val="0.61221030134464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пожаров на объектах надзора</c:v>
                </c:pt>
              </c:strCache>
            </c:strRef>
          </c:tx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053-44EA-8447-D4635392732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053-44EA-8447-D4635392732F}"/>
                </c:ext>
              </c:extLst>
            </c:dLbl>
            <c:dLbl>
              <c:idx val="1"/>
              <c:layout>
                <c:manualLayout>
                  <c:x val="0.27418367193604615"/>
                  <c:y val="-0.13467949654903758"/>
                </c:manualLayout>
              </c:layout>
              <c:tx>
                <c:rich>
                  <a:bodyPr/>
                  <a:lstStyle/>
                  <a:p>
                    <a:fld id="{8C3B6EF8-BEA2-4E78-8F48-81CC51ABF9F4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млн.</a:t>
                    </a:r>
                    <a:r>
                      <a:rPr lang="ru-RU" baseline="0" dirty="0" smtClean="0"/>
                      <a:t> руб.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26367684478369"/>
                      <c:h val="0.2917669948268784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053-44EA-8447-D4635392732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всего</c:v>
                </c:pt>
                <c:pt idx="1">
                  <c:v>объкты надзора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53-44EA-8447-D46353927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290822905199086"/>
          <c:y val="9.4001199824484044E-2"/>
          <c:w val="0.54809686241509881"/>
          <c:h val="0.61221030134464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Причины пожаров</c:v>
                </c:pt>
              </c:strCache>
            </c:strRef>
          </c:tx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296-4BC0-AB93-46E93B129D44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F296-4BC0-AB93-46E93B129D44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F296-4BC0-AB93-46E93B129D44}"/>
              </c:ext>
            </c:extLst>
          </c:dPt>
          <c:dLbls>
            <c:dLbl>
              <c:idx val="0"/>
              <c:layout>
                <c:manualLayout>
                  <c:x val="-0.20531725431181047"/>
                  <c:y val="-1.60681955746133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296-4BC0-AB93-46E93B129D4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Электротехнические</c:v>
                </c:pt>
                <c:pt idx="1">
                  <c:v>Неосторожное обращение с огнем</c:v>
                </c:pt>
                <c:pt idx="2">
                  <c:v>Поджог</c:v>
                </c:pt>
                <c:pt idx="3">
                  <c:v>Отопление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0.53200000000000003</c:v>
                </c:pt>
                <c:pt idx="1">
                  <c:v>0.19500000000000001</c:v>
                </c:pt>
                <c:pt idx="2">
                  <c:v>9.7000000000000003E-2</c:v>
                </c:pt>
                <c:pt idx="3">
                  <c:v>8.4000000000000005E-2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96-4BC0-AB93-46E93B129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24154407927738669"/>
          <c:y val="0.71545308412359376"/>
          <c:w val="0.75845592072261336"/>
          <c:h val="0.26408437655583777"/>
        </c:manualLayout>
      </c:layout>
      <c:overlay val="0"/>
      <c:txPr>
        <a:bodyPr/>
        <a:lstStyle/>
        <a:p>
          <a:pPr algn="just"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0.29621</cdr:x>
      <cdr:y>0.59761</cdr:y>
    </cdr:from>
    <cdr:to>
      <cdr:x>0.39068</cdr:x>
      <cdr:y>0.67174</cdr:y>
    </cdr:to>
    <cdr:sp macro="" textlink="">
      <cdr:nvSpPr>
        <cdr:cNvPr id="2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09335" y="2643102"/>
          <a:ext cx="864097" cy="3278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lIns="0" tIns="39102" rIns="0" bIns="39102" anchor="ctr" anchorCtr="1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2756" indent="3175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05490" indent="635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58233" indent="9523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12580" indent="11113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79564" algn="l" defTabSz="911826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35470" algn="l" defTabSz="911826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191392" algn="l" defTabSz="911826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47297" algn="l" defTabSz="911826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marR="0" lvl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1,5%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FF00"/>
            </a:solidFill>
            <a:effectLst/>
            <a:uLnTx/>
            <a:uFillTx/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0.3277</cdr:x>
      <cdr:y>0.53249</cdr:y>
    </cdr:from>
    <cdr:to>
      <cdr:x>0.34963</cdr:x>
      <cdr:y>0.5989</cdr:y>
    </cdr:to>
    <cdr:sp macro="" textlink="">
      <cdr:nvSpPr>
        <cdr:cNvPr id="3" name="Стрелка вниз 2"/>
        <cdr:cNvSpPr/>
      </cdr:nvSpPr>
      <cdr:spPr>
        <a:xfrm xmlns:a="http://schemas.openxmlformats.org/drawingml/2006/main" rot="10800000" flipV="1">
          <a:off x="2997368" y="2355092"/>
          <a:ext cx="200589" cy="293715"/>
        </a:xfrm>
        <a:prstGeom xmlns:a="http://schemas.openxmlformats.org/drawingml/2006/main" prst="downArrow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solidFill>
            <a:srgbClr val="00FF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78612" tIns="39306" rIns="78612" bIns="39306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2756" indent="3175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05490" indent="635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58233" indent="9523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12580" indent="11113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79564" algn="l" defTabSz="91182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35470" algn="l" defTabSz="91182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91392" algn="l" defTabSz="91182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47297" algn="l" defTabSz="91182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sz="1200" b="1" i="0" u="none" strike="noStrike" kern="1200" cap="none" spc="0" normalizeH="0" baseline="0" noProof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Arial" pitchFamily="34" charset="0"/>
            <a:ea typeface="+mn-ea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0.69771</cdr:x>
      <cdr:y>0.64645</cdr:y>
    </cdr:from>
    <cdr:to>
      <cdr:x>0.79218</cdr:x>
      <cdr:y>0.72058</cdr:y>
    </cdr:to>
    <cdr:sp macro="" textlink="">
      <cdr:nvSpPr>
        <cdr:cNvPr id="4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81765" y="2859104"/>
          <a:ext cx="864097" cy="3278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lIns="0" tIns="39102" rIns="0" bIns="39102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R="0" lvl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2,5%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FF00"/>
            </a:solidFill>
            <a:effectLst/>
            <a:uLnTx/>
            <a:uFillTx/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0.73707</cdr:x>
      <cdr:y>0.58133</cdr:y>
    </cdr:from>
    <cdr:to>
      <cdr:x>0.75899</cdr:x>
      <cdr:y>0.64774</cdr:y>
    </cdr:to>
    <cdr:sp macro="" textlink="">
      <cdr:nvSpPr>
        <cdr:cNvPr id="5" name="Стрелка вниз 4"/>
        <cdr:cNvSpPr/>
      </cdr:nvSpPr>
      <cdr:spPr>
        <a:xfrm xmlns:a="http://schemas.openxmlformats.org/drawingml/2006/main" rot="10800000" flipV="1">
          <a:off x="6741783" y="2571094"/>
          <a:ext cx="200497" cy="293715"/>
        </a:xfrm>
        <a:prstGeom xmlns:a="http://schemas.openxmlformats.org/drawingml/2006/main" prst="downArrow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solidFill>
            <a:srgbClr val="00FF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78612" tIns="39306" rIns="78612" bIns="39306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sz="1200" b="1" i="0" u="none" strike="noStrike" kern="1200" cap="none" spc="0" normalizeH="0" baseline="0" noProof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Arial" pitchFamily="34" charset="0"/>
            <a:ea typeface="+mn-ea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0.04295</cdr:y>
    </cdr:from>
    <cdr:to>
      <cdr:x>0.20288</cdr:x>
      <cdr:y>0.14367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22821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</a:rPr>
            <a:t>7,8%</a:t>
          </a:r>
          <a:endParaRPr lang="ru-RU" sz="14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0.06813</cdr:y>
    </cdr:from>
    <cdr:to>
      <cdr:x>0.22543</cdr:x>
      <cdr:y>0.16885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94829"/>
          <a:ext cx="720080" cy="288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</a:rPr>
            <a:t>85,2%</a:t>
          </a:r>
          <a:endParaRPr lang="ru-RU" sz="1400" b="1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2946DE-6B02-45BD-8602-4589E0E38DED}" type="datetimeFigureOut">
              <a:rPr lang="ru-RU"/>
              <a:pPr>
                <a:defRPr/>
              </a:pPr>
              <a:t>11.12.24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2375B3-A1B8-4F2E-978D-D4128B7CB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528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ECBC1F-BCCB-4B22-9B50-40994243AFC5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739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4085" cy="4946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FFFFFF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A50B6E5-00F7-4909-AD6F-8B7E1D52B12E}" type="slidenum">
              <a:rPr lang="ru-RU" sz="1200">
                <a:solidFill>
                  <a:srgbClr val="000000"/>
                </a:solidFill>
              </a:rPr>
              <a:pPr algn="r" defTabSz="449263">
                <a:buClr>
                  <a:srgbClr val="FFFFFF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</a:t>
            </a:fld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6200" y="736600"/>
            <a:ext cx="6643688" cy="37385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769" y="4715153"/>
            <a:ext cx="5436567" cy="4465264"/>
          </a:xfrm>
          <a:noFill/>
        </p:spPr>
        <p:txBody>
          <a:bodyPr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6439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564F94-987D-4E2C-BFC5-0475194CD4C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326180-5119-4167-B59F-EEEB39EA7A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80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9D7D12-3A84-48F6-BBF7-0094B7BA56F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90A3-619C-4651-9ACC-D2E4D74924A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63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8E5026-3AD0-4C0F-9B40-E8E516DA376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542C44-CC10-449E-9A98-4B439BDDD5F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73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2AB737-6D93-4DA7-8896-FDEFBF1F723C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82208-FCB3-4EA6-AA24-7DC86EDF48FE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17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4498CB-9015-4EAA-B5A0-FA45EA58709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DE697-FCD8-4DEF-B42B-D467C0C1631A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81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8A2344-B8A5-429A-BF0D-3661F83A671B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33C55-85CC-4F19-ACC4-14E06D9597FA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117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B2E00D-33BA-4A4A-B6CD-DA31689F724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4F08E4-0B79-419E-8912-BB8D864638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50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24F57-C2C1-4768-9948-F4B3DA00071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7F515B-C5A5-4AF9-A93A-152238E9972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65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4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ADBAF7-A300-4594-A6EF-3D0CD7C547CC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ED4F88-30DE-4021-B353-8C131BBDD8F5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590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90280E-A268-4575-982C-063F4D10E22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401EF2-EA27-428C-BD97-874E4813048A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36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548639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7B08D5-E1A6-4910-B112-520EF80AAF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E0BA45-F8E9-4EBD-AFDA-828E5F20ED2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688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649A825-B96B-4798-BEAF-9201F7334253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11.12.24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20D844C-84D7-43AC-A9B4-C8E3DBF15E85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94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72008" y="-164554"/>
            <a:ext cx="9144000" cy="5143500"/>
          </a:xfrm>
          <a:prstGeom prst="rect">
            <a:avLst/>
          </a:prstGeom>
          <a:gradFill rotWithShape="1">
            <a:gsLst>
              <a:gs pos="0">
                <a:srgbClr val="9999FF"/>
              </a:gs>
              <a:gs pos="100000">
                <a:srgbClr val="0033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0417" tIns="35210" rIns="70417" bIns="35210" anchor="ctr"/>
          <a:lstStyle/>
          <a:p>
            <a:pPr defTabSz="696913" eaLnBrk="1" hangingPunct="1"/>
            <a:endParaRPr lang="ru-RU" alt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808800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Вступительное слово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заместителя начальника Главного управления – начальника управления надзорной деятельности и профилактической работы полковника внутренней службы 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ВАСИНА ПАВЛА АЛЕКСАНДРОВИЧА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в рамках совместного совещания при Уполномоченном по защите прав предпринимателей во Владимирской области с представителями бизнес-сообществ для доведения основных требований пожарной безопасности, предъявляемых к объектам защиты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63888" y="4371950"/>
            <a:ext cx="2245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г.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Владимир 2024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6" name="Picture 41" descr="флаг МЧС4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23478"/>
            <a:ext cx="1872207" cy="128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6"/>
          <p:cNvPicPr preferRelativeResize="0">
            <a:picLocks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358" y="123478"/>
            <a:ext cx="1475656" cy="136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08492863"/>
              </p:ext>
            </p:extLst>
          </p:nvPr>
        </p:nvGraphicFramePr>
        <p:xfrm>
          <a:off x="9543" y="720736"/>
          <a:ext cx="9127703" cy="44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9544" y="12"/>
            <a:ext cx="9127703" cy="720725"/>
          </a:xfrm>
          <a:prstGeom prst="rect">
            <a:avLst/>
          </a:prstGeom>
          <a:solidFill>
            <a:srgbClr val="4F81BD">
              <a:lumMod val="5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70111" tIns="35043" rIns="70111" bIns="35043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01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9543" y="12"/>
            <a:ext cx="9153544" cy="720725"/>
          </a:xfrm>
          <a:prstGeom prst="rect">
            <a:avLst/>
          </a:prstGeom>
          <a:noFill/>
          <a:ln w="11430" cap="flat" cmpd="sng" algn="ctr">
            <a:solidFill>
              <a:sysClr val="windowText" lastClr="000000"/>
            </a:solidFill>
            <a:prstDash val="solid"/>
          </a:ln>
          <a:effectLst>
            <a:outerShdw blurRad="50800" dist="25000" dir="5400000" rotWithShape="0">
              <a:sysClr val="windowText" lastClr="000000">
                <a:shade val="30000"/>
                <a:satMod val="150000"/>
                <a:alpha val="38000"/>
              </a:sysClr>
            </a:outerShdw>
          </a:effectLst>
        </p:spPr>
        <p:txBody>
          <a:bodyPr lIns="90600" tIns="45289" rIns="90600" bIns="45289" anchor="ctr"/>
          <a:lstStyle/>
          <a:p>
            <a:pPr lvl="0" algn="ctr" defTabSz="12681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ДИНАМИКА КОЛИЧЕСТВА ЗАРЕГИСТРИРОВАННЫХ ПОЖАРОВ ЗА ПОСЛЕДНИЕ 5 ЛЕТ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7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9544" y="12"/>
            <a:ext cx="9127703" cy="720725"/>
          </a:xfrm>
          <a:prstGeom prst="rect">
            <a:avLst/>
          </a:prstGeom>
          <a:solidFill>
            <a:srgbClr val="4F81BD">
              <a:lumMod val="5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70111" tIns="35043" rIns="70111" bIns="35043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01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9543" y="12"/>
            <a:ext cx="9153544" cy="720725"/>
          </a:xfrm>
          <a:prstGeom prst="rect">
            <a:avLst/>
          </a:prstGeom>
          <a:noFill/>
          <a:ln w="11430" cap="flat" cmpd="sng" algn="ctr">
            <a:solidFill>
              <a:sysClr val="windowText" lastClr="000000"/>
            </a:solidFill>
            <a:prstDash val="solid"/>
          </a:ln>
          <a:effectLst>
            <a:outerShdw blurRad="50800" dist="25000" dir="5400000" rotWithShape="0">
              <a:sysClr val="windowText" lastClr="000000">
                <a:shade val="30000"/>
                <a:satMod val="150000"/>
                <a:alpha val="38000"/>
              </a:sysClr>
            </a:outerShdw>
          </a:effectLst>
        </p:spPr>
        <p:txBody>
          <a:bodyPr lIns="90600" tIns="45289" rIns="90600" bIns="45289" anchor="ctr"/>
          <a:lstStyle/>
          <a:p>
            <a:pPr algn="ctr" defTabSz="12681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ОБСТАНОВКИ С ПОЖАРАМИ ЗА ИСТЕКШИЙ	 ПЕРИОД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ГОДА</a:t>
            </a:r>
            <a:endParaRPr lang="ru-RU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97406857"/>
              </p:ext>
            </p:extLst>
          </p:nvPr>
        </p:nvGraphicFramePr>
        <p:xfrm>
          <a:off x="-9543" y="720736"/>
          <a:ext cx="9146790" cy="44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81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9544" y="12"/>
            <a:ext cx="9127703" cy="720725"/>
          </a:xfrm>
          <a:prstGeom prst="rect">
            <a:avLst/>
          </a:prstGeom>
          <a:solidFill>
            <a:srgbClr val="4F81BD">
              <a:lumMod val="5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70111" tIns="35043" rIns="70111" bIns="35043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01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9543" y="12"/>
            <a:ext cx="9153544" cy="720725"/>
          </a:xfrm>
          <a:prstGeom prst="rect">
            <a:avLst/>
          </a:prstGeom>
          <a:noFill/>
          <a:ln w="11430" cap="flat" cmpd="sng" algn="ctr">
            <a:solidFill>
              <a:sysClr val="windowText" lastClr="000000"/>
            </a:solidFill>
            <a:prstDash val="solid"/>
          </a:ln>
          <a:effectLst>
            <a:outerShdw blurRad="50800" dist="25000" dir="5400000" rotWithShape="0">
              <a:sysClr val="windowText" lastClr="000000">
                <a:shade val="30000"/>
                <a:satMod val="150000"/>
                <a:alpha val="38000"/>
              </a:sysClr>
            </a:outerShdw>
          </a:effectLst>
        </p:spPr>
        <p:txBody>
          <a:bodyPr lIns="90600" tIns="45289" rIns="90600" bIns="45289" anchor="ctr"/>
          <a:lstStyle/>
          <a:p>
            <a:pPr lvl="0" algn="ctr" defTabSz="12681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СЕДЕНИЯ О ПОЖАРАХ НА ОБЪЕКТАХ НАДЗОРА ЗА ИСТЕКШИЙ ПЕРИОД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lang="ru-RU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37656123"/>
              </p:ext>
            </p:extLst>
          </p:nvPr>
        </p:nvGraphicFramePr>
        <p:xfrm>
          <a:off x="-17495" y="720737"/>
          <a:ext cx="3194304" cy="2859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548365185"/>
              </p:ext>
            </p:extLst>
          </p:nvPr>
        </p:nvGraphicFramePr>
        <p:xfrm>
          <a:off x="5796136" y="720737"/>
          <a:ext cx="3194304" cy="2859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588211726"/>
              </p:ext>
            </p:extLst>
          </p:nvPr>
        </p:nvGraphicFramePr>
        <p:xfrm>
          <a:off x="1907704" y="1347614"/>
          <a:ext cx="4752528" cy="372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7631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01" y="2995834"/>
            <a:ext cx="4561200" cy="215297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9544" y="12"/>
            <a:ext cx="9127703" cy="720725"/>
          </a:xfrm>
          <a:prstGeom prst="rect">
            <a:avLst/>
          </a:prstGeom>
          <a:solidFill>
            <a:srgbClr val="4F81BD">
              <a:lumMod val="5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70111" tIns="35043" rIns="70111" bIns="35043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01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9543" y="12"/>
            <a:ext cx="9153544" cy="720725"/>
          </a:xfrm>
          <a:prstGeom prst="rect">
            <a:avLst/>
          </a:prstGeom>
          <a:noFill/>
          <a:ln w="11430" cap="flat" cmpd="sng" algn="ctr">
            <a:solidFill>
              <a:sysClr val="windowText" lastClr="000000"/>
            </a:solidFill>
            <a:prstDash val="solid"/>
          </a:ln>
          <a:effectLst>
            <a:outerShdw blurRad="50800" dist="25000" dir="5400000" rotWithShape="0">
              <a:sysClr val="windowText" lastClr="000000">
                <a:shade val="30000"/>
                <a:satMod val="150000"/>
                <a:alpha val="38000"/>
              </a:sysClr>
            </a:outerShdw>
          </a:effectLst>
        </p:spPr>
        <p:txBody>
          <a:bodyPr lIns="90600" tIns="45289" rIns="90600" bIns="45289" anchor="ctr"/>
          <a:lstStyle/>
          <a:p>
            <a:pPr algn="ctr" defTabSz="12681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ФОТОМАТЕРИАЛ ПО ПОЖАРАМ НА ОБЪЕКТАХ НАДЗОРА</a:t>
            </a:r>
            <a:endParaRPr lang="ru-RU" sz="1400" i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" y="720737"/>
            <a:ext cx="4562456" cy="227509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" name="Прямоугольник 38"/>
          <p:cNvSpPr>
            <a:spLocks noChangeArrowheads="1"/>
          </p:cNvSpPr>
          <p:nvPr/>
        </p:nvSpPr>
        <p:spPr bwMode="auto">
          <a:xfrm>
            <a:off x="3419872" y="2692262"/>
            <a:ext cx="1108958" cy="28452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323" tIns="34205" rIns="68323" bIns="34205">
            <a:spAutoFit/>
          </a:bodyPr>
          <a:lstStyle/>
          <a:p>
            <a:pPr algn="ctr" defTabSz="910239"/>
            <a:r>
              <a:rPr lang="ru-RU" altLang="ru-RU" sz="700" dirty="0" smtClean="0">
                <a:solidFill>
                  <a:srgbClr val="000000"/>
                </a:solidFill>
                <a:latin typeface="Times New Roman" pitchFamily="18" charset="0"/>
              </a:rPr>
              <a:t>21.01.2024,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910239"/>
            <a:r>
              <a:rPr lang="ru-RU" altLang="ru-RU" sz="700" dirty="0" smtClean="0">
                <a:solidFill>
                  <a:srgbClr val="000000"/>
                </a:solidFill>
                <a:latin typeface="Times New Roman" pitchFamily="18" charset="0"/>
              </a:rPr>
              <a:t>Гусь-Хрустальный район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023" y="720737"/>
            <a:ext cx="4561200" cy="227509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" y="2995835"/>
            <a:ext cx="4564479" cy="214766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2" name="Прямоугольник 38"/>
          <p:cNvSpPr>
            <a:spLocks noChangeArrowheads="1"/>
          </p:cNvSpPr>
          <p:nvPr/>
        </p:nvSpPr>
        <p:spPr bwMode="auto">
          <a:xfrm>
            <a:off x="7982328" y="4817424"/>
            <a:ext cx="1108958" cy="28452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323" tIns="34205" rIns="68323" bIns="34205">
            <a:spAutoFit/>
          </a:bodyPr>
          <a:lstStyle/>
          <a:p>
            <a:pPr algn="ctr" defTabSz="910239"/>
            <a:r>
              <a:rPr lang="ru-RU" altLang="ru-RU" sz="700" dirty="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lang="ru-RU" altLang="ru-RU" sz="700" dirty="0" smtClean="0">
                <a:solidFill>
                  <a:srgbClr val="000000"/>
                </a:solidFill>
                <a:latin typeface="Times New Roman" pitchFamily="18" charset="0"/>
              </a:rPr>
              <a:t>1.01.2024,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910239"/>
            <a:r>
              <a:rPr lang="ru-RU" altLang="ru-RU" sz="700" dirty="0" smtClean="0">
                <a:solidFill>
                  <a:srgbClr val="000000"/>
                </a:solidFill>
                <a:latin typeface="Times New Roman" pitchFamily="18" charset="0"/>
              </a:rPr>
              <a:t>Судогодский район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" name="Прямоугольник 38"/>
          <p:cNvSpPr>
            <a:spLocks noChangeArrowheads="1"/>
          </p:cNvSpPr>
          <p:nvPr/>
        </p:nvSpPr>
        <p:spPr bwMode="auto">
          <a:xfrm>
            <a:off x="3419872" y="4806048"/>
            <a:ext cx="1108958" cy="28452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323" tIns="34205" rIns="68323" bIns="34205">
            <a:spAutoFit/>
          </a:bodyPr>
          <a:lstStyle/>
          <a:p>
            <a:pPr algn="ctr" defTabSz="910239"/>
            <a:r>
              <a:rPr lang="ru-RU" altLang="ru-RU" sz="700" dirty="0" smtClean="0">
                <a:solidFill>
                  <a:srgbClr val="000000"/>
                </a:solidFill>
                <a:latin typeface="Times New Roman" pitchFamily="18" charset="0"/>
              </a:rPr>
              <a:t>20.10.2024,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910239"/>
            <a:r>
              <a:rPr lang="ru-RU" altLang="ru-RU" sz="700" dirty="0" smtClean="0">
                <a:solidFill>
                  <a:srgbClr val="000000"/>
                </a:solidFill>
                <a:latin typeface="Times New Roman" pitchFamily="18" charset="0"/>
              </a:rPr>
              <a:t>Ковровский район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" name="Прямоугольник 38"/>
          <p:cNvSpPr>
            <a:spLocks noChangeArrowheads="1"/>
          </p:cNvSpPr>
          <p:nvPr/>
        </p:nvSpPr>
        <p:spPr bwMode="auto">
          <a:xfrm>
            <a:off x="7982328" y="2684588"/>
            <a:ext cx="1108958" cy="28452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323" tIns="34205" rIns="68323" bIns="34205">
            <a:spAutoFit/>
          </a:bodyPr>
          <a:lstStyle/>
          <a:p>
            <a:pPr algn="ctr" defTabSz="910239"/>
            <a:r>
              <a:rPr lang="ru-RU" altLang="ru-RU" sz="700" dirty="0" smtClean="0">
                <a:solidFill>
                  <a:srgbClr val="000000"/>
                </a:solidFill>
                <a:latin typeface="Times New Roman" pitchFamily="18" charset="0"/>
              </a:rPr>
              <a:t>20.10.2024,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910239"/>
            <a:r>
              <a:rPr lang="ru-RU" altLang="ru-RU" sz="700" dirty="0">
                <a:solidFill>
                  <a:srgbClr val="000000"/>
                </a:solidFill>
                <a:latin typeface="Times New Roman" pitchFamily="18" charset="0"/>
              </a:rPr>
              <a:t>Ковровский район</a:t>
            </a:r>
            <a:endParaRPr lang="ru-RU" altLang="ru-RU" sz="7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83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312" y="4364535"/>
            <a:ext cx="349427" cy="33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120" y="974702"/>
            <a:ext cx="441654" cy="31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144001" y="275304"/>
            <a:ext cx="8856984" cy="72008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Организация и осуществление ФГПН регулируется положениями Федерального закона от 31 июля 2020 г.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                       №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248-ФЗ</a:t>
            </a:r>
            <a:b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</a:b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«О государственном контроле (надзоре) и муниципальном контроле в Российской Федерации»</a:t>
            </a: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191840" y="4534988"/>
            <a:ext cx="8856984" cy="53649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Перспективой видится предоставление органам ГПН права проводить проверочные мероприятия</a:t>
            </a:r>
            <a:br>
              <a:rPr lang="ru-RU" sz="12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в отношении любых субъектов права (предпринимательства), являющихся правообладателями</a:t>
            </a:r>
          </a:p>
          <a:p>
            <a:pPr algn="ctr">
              <a:defRPr/>
            </a:pPr>
            <a:r>
              <a:rPr lang="ru-RU" sz="1200" b="1" dirty="0">
                <a:solidFill>
                  <a:srgbClr val="FF0000"/>
                </a:solidFill>
              </a:rPr>
              <a:t>конкретного здания или сооружения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200" b="1" dirty="0">
                <a:solidFill>
                  <a:srgbClr val="FF0000"/>
                </a:solidFill>
              </a:rPr>
              <a:t>по принципу объектно-ориентированного надзора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120" y="2821902"/>
            <a:ext cx="353619" cy="36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191840" y="3058226"/>
            <a:ext cx="8856984" cy="1307475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Названный подход </a:t>
            </a:r>
            <a:r>
              <a:rPr lang="ru-RU" sz="1200" b="1" dirty="0">
                <a:solidFill>
                  <a:srgbClr val="FF0000"/>
                </a:solidFill>
              </a:rPr>
              <a:t>соответствует определениям Конституционного суда Российской Федерации</a:t>
            </a:r>
            <a:r>
              <a:rPr lang="ru-RU" sz="1400" b="1" dirty="0">
                <a:solidFill>
                  <a:srgbClr val="FF0000"/>
                </a:solidFill>
              </a:rPr>
              <a:t/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от 24 марта 2015 г. № 636-О и от 29 октября 2020 г. № 2417-О в части того, что </a:t>
            </a:r>
            <a:r>
              <a:rPr lang="ru-RU" sz="1200" b="1" dirty="0">
                <a:solidFill>
                  <a:srgbClr val="FF0000"/>
                </a:solidFill>
              </a:rPr>
              <a:t>предметом проверочных мероприятий</a:t>
            </a:r>
            <a:br>
              <a:rPr lang="ru-RU" sz="1200" b="1" dirty="0">
                <a:solidFill>
                  <a:srgbClr val="FF0000"/>
                </a:solidFill>
              </a:rPr>
            </a:br>
            <a:r>
              <a:rPr lang="ru-RU" sz="1200" b="1" dirty="0">
                <a:solidFill>
                  <a:srgbClr val="FF0000"/>
                </a:solidFill>
              </a:rPr>
              <a:t>при осуществлении ФГПН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выступает не сама по себе деятельность организаций и граждан в предпринимательской или иной экономической сфере, </a:t>
            </a:r>
            <a:r>
              <a:rPr lang="ru-RU" sz="1200" b="1" dirty="0">
                <a:solidFill>
                  <a:srgbClr val="FF0000"/>
                </a:solidFill>
              </a:rPr>
              <a:t>а соблюдение ими требований пожарной безопасности в зданиях и </a:t>
            </a:r>
            <a:r>
              <a:rPr lang="ru-RU" sz="1200" b="1" dirty="0" smtClean="0">
                <a:solidFill>
                  <a:srgbClr val="FF0000"/>
                </a:solidFill>
              </a:rPr>
              <a:t>сооружениях</a:t>
            </a:r>
            <a:endParaRPr lang="ru-RU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79512" y="1236201"/>
            <a:ext cx="8856984" cy="1634264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200" b="1" dirty="0">
                <a:solidFill>
                  <a:srgbClr val="FF0000"/>
                </a:solidFill>
              </a:rPr>
              <a:t>Предметом </a:t>
            </a:r>
            <a:r>
              <a:rPr lang="ru-RU" sz="1200" b="1" dirty="0">
                <a:solidFill>
                  <a:schemeClr val="tx1"/>
                </a:solidFill>
              </a:rPr>
              <a:t>ФГПН </a:t>
            </a:r>
            <a:r>
              <a:rPr lang="ru-RU" sz="1200" b="1" dirty="0">
                <a:solidFill>
                  <a:srgbClr val="FF0000"/>
                </a:solidFill>
              </a:rPr>
              <a:t>является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200" b="1" dirty="0">
                <a:solidFill>
                  <a:srgbClr val="FF0000"/>
                </a:solidFill>
              </a:rPr>
              <a:t>соблюдение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организациями и гражданами </a:t>
            </a:r>
            <a:r>
              <a:rPr lang="ru-RU" sz="1200" b="1" dirty="0">
                <a:solidFill>
                  <a:srgbClr val="FF0000"/>
                </a:solidFill>
              </a:rPr>
              <a:t>требований пожарной безопасности в зданиях, помещениях, сооружениях, на линейных объектах, территориях, земельных участках, которыми организации</a:t>
            </a:r>
            <a:br>
              <a:rPr lang="ru-RU" sz="1200" b="1" dirty="0">
                <a:solidFill>
                  <a:srgbClr val="FF0000"/>
                </a:solidFill>
              </a:rPr>
            </a:br>
            <a:r>
              <a:rPr lang="ru-RU" sz="1200" b="1" dirty="0">
                <a:solidFill>
                  <a:srgbClr val="FF0000"/>
                </a:solidFill>
              </a:rPr>
              <a:t>и граждане владеют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и (или) </a:t>
            </a:r>
            <a:r>
              <a:rPr lang="ru-RU" sz="1200" b="1" dirty="0">
                <a:solidFill>
                  <a:srgbClr val="FF0000"/>
                </a:solidFill>
              </a:rPr>
              <a:t>пользуются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1200" b="1" dirty="0">
                <a:solidFill>
                  <a:srgbClr val="FF0000"/>
                </a:solidFill>
              </a:rPr>
              <a:t>к которым предъявляются требования пожарной безопасности,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12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а также </a:t>
            </a:r>
            <a:r>
              <a:rPr lang="ru-RU" sz="1200" b="1" dirty="0">
                <a:solidFill>
                  <a:srgbClr val="FF0000"/>
                </a:solidFill>
              </a:rPr>
              <a:t>оценка их соответствия требованиям пожарной безопасности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(статья 6 Федерального закона от 21.12.1994 № 69-ФЗ «О пожарной безопасности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»;</a:t>
            </a:r>
            <a:endParaRPr lang="ru-RU" sz="12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пункт 2 Положения о федеральном государственном пожарном надзоре, утвержденного постановлением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Правительства Российской Федерации от 12.04.2012 № 290)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40045" y="39029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ОСУЩЕСТВЛЕНИЕ ФГПН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9672" y="249184"/>
            <a:ext cx="6264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ПЕРИОДИЧНОСТЬ ПРОВЕДЕНИЯ 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32917" y="647280"/>
            <a:ext cx="8931571" cy="55631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п. 41постановления Правительства РФ от  12.04.2012 № 290 «О федеральном государственном пожарном надзоре»</a:t>
            </a:r>
            <a:endParaRPr lang="ru-RU" sz="1400" b="1" dirty="0">
              <a:solidFill>
                <a:schemeClr val="tx2">
                  <a:lumMod val="50000"/>
                </a:schemeClr>
              </a:solidFill>
              <a:sym typeface="Symbol" pitchFamily="18" charset="2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19969" y="1325166"/>
            <a:ext cx="8931571" cy="55631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Объекты </a:t>
            </a:r>
            <a:r>
              <a:rPr lang="ru-RU" sz="1400" b="1" dirty="0" smtClean="0">
                <a:solidFill>
                  <a:srgbClr val="FF0000"/>
                </a:solidFill>
                <a:sym typeface="Symbol" pitchFamily="18" charset="2"/>
              </a:rPr>
              <a:t>чрезвычайно высокого риска – 1 раз в год</a:t>
            </a:r>
            <a:endParaRPr lang="ru-RU" sz="1400" b="1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36861" y="1953033"/>
            <a:ext cx="8931571" cy="55631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Объекты </a:t>
            </a:r>
            <a:r>
              <a:rPr lang="ru-RU" sz="1400" b="1" dirty="0" smtClean="0">
                <a:solidFill>
                  <a:srgbClr val="FF0000"/>
                </a:solidFill>
                <a:sym typeface="Symbol" pitchFamily="18" charset="2"/>
              </a:rPr>
              <a:t>высокого риска – 1 раз в 2 года</a:t>
            </a:r>
            <a:endParaRPr lang="ru-RU" sz="1400" b="1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32917" y="2617563"/>
            <a:ext cx="8931571" cy="55631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Объекты </a:t>
            </a:r>
            <a:r>
              <a:rPr lang="ru-RU" sz="1400" b="1" dirty="0" smtClean="0">
                <a:solidFill>
                  <a:srgbClr val="FF0000"/>
                </a:solidFill>
                <a:sym typeface="Symbol" pitchFamily="18" charset="2"/>
              </a:rPr>
              <a:t>значительного риска – 1 раз 3 в год</a:t>
            </a:r>
            <a:endParaRPr lang="ru-RU" sz="1400" b="1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32917" y="3282093"/>
            <a:ext cx="8931571" cy="55631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Объекты </a:t>
            </a:r>
            <a:r>
              <a:rPr lang="ru-RU" sz="1400" b="1" dirty="0" smtClean="0">
                <a:solidFill>
                  <a:srgbClr val="FF0000"/>
                </a:solidFill>
                <a:sym typeface="Symbol" pitchFamily="18" charset="2"/>
              </a:rPr>
              <a:t>среднего риска – 1 раз в 5 лет</a:t>
            </a:r>
            <a:endParaRPr lang="ru-RU" sz="1400" b="1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>
            <a:off x="32917" y="3946623"/>
            <a:ext cx="8931571" cy="55631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Объекты </a:t>
            </a:r>
            <a:r>
              <a:rPr lang="ru-RU" sz="1400" b="1" dirty="0" smtClean="0">
                <a:solidFill>
                  <a:srgbClr val="FF0000"/>
                </a:solidFill>
                <a:sym typeface="Symbol" pitchFamily="18" charset="2"/>
              </a:rPr>
              <a:t>умеренного риска – 1 раз в 6 лет</a:t>
            </a:r>
            <a:endParaRPr lang="ru-RU" sz="1400" b="1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19969" y="4587182"/>
            <a:ext cx="8931571" cy="556318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В </a:t>
            </a:r>
            <a:r>
              <a:rPr lang="ru-RU" sz="1400" b="1" u="sng" dirty="0" smtClean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отношении объектов низкой категории риска плановые КНМ не проводятся</a:t>
            </a:r>
            <a:endParaRPr lang="ru-RU" sz="1400" b="1" u="sng" dirty="0">
              <a:solidFill>
                <a:schemeClr val="tx2">
                  <a:lumMod val="50000"/>
                </a:schemeClr>
              </a:solidFill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3046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23800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ОГРАНИЧЕНИЯ ПРИ ПЛАНИРОВАНИИ КНМ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Picture 2" descr="C:\Users\Sopin\Downloads\2023-11-29_10-10-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24" y="987574"/>
            <a:ext cx="2654030" cy="363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24"/>
          <p:cNvSpPr>
            <a:spLocks noChangeArrowheads="1"/>
          </p:cNvSpPr>
          <p:nvPr/>
        </p:nvSpPr>
        <p:spPr bwMode="auto">
          <a:xfrm>
            <a:off x="3804222" y="1208102"/>
            <a:ext cx="477440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sz="1050" dirty="0"/>
              <a:t>В Ежегодные планы контрольных (надзорных) мероприятий на 2023 год </a:t>
            </a:r>
            <a:r>
              <a:rPr lang="ru-RU" altLang="ru-RU" sz="1050" b="1" dirty="0">
                <a:solidFill>
                  <a:srgbClr val="FF0000"/>
                </a:solidFill>
              </a:rPr>
              <a:t>включаются</a:t>
            </a:r>
            <a:r>
              <a:rPr lang="ru-RU" altLang="ru-RU" sz="1050" dirty="0"/>
              <a:t> плановые КНМ </a:t>
            </a:r>
            <a:r>
              <a:rPr lang="ru-RU" altLang="ru-RU" sz="1050" b="1" dirty="0">
                <a:solidFill>
                  <a:srgbClr val="FF0000"/>
                </a:solidFill>
              </a:rPr>
              <a:t>только</a:t>
            </a:r>
            <a:r>
              <a:rPr lang="ru-RU" altLang="ru-RU" sz="1050" dirty="0"/>
              <a:t> в отношении объектов надзора, отнесенных к категориям </a:t>
            </a:r>
            <a:r>
              <a:rPr lang="ru-RU" altLang="ru-RU" sz="1050" b="1" dirty="0">
                <a:solidFill>
                  <a:srgbClr val="FF0000"/>
                </a:solidFill>
              </a:rPr>
              <a:t>чрезвычайно высокого и высокого риска</a:t>
            </a:r>
            <a:r>
              <a:rPr lang="en-US" altLang="ru-RU" sz="1050" dirty="0">
                <a:solidFill>
                  <a:srgbClr val="FF0000"/>
                </a:solidFill>
              </a:rPr>
              <a:t>.</a:t>
            </a:r>
            <a:endParaRPr lang="ru-RU" altLang="ru-RU" sz="1050" dirty="0">
              <a:solidFill>
                <a:srgbClr val="FF0000"/>
              </a:solidFill>
            </a:endParaRPr>
          </a:p>
        </p:txBody>
      </p:sp>
      <p:pic>
        <p:nvPicPr>
          <p:cNvPr id="9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4" y="919219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26"/>
          <p:cNvSpPr>
            <a:spLocks noChangeArrowheads="1"/>
          </p:cNvSpPr>
          <p:nvPr/>
        </p:nvSpPr>
        <p:spPr bwMode="auto">
          <a:xfrm>
            <a:off x="3811192" y="884037"/>
            <a:ext cx="49077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/>
              <a:t>п. 11 (3) постановления Правительства РФ от 10.03.2022 №336</a:t>
            </a:r>
          </a:p>
        </p:txBody>
      </p:sp>
      <p:pic>
        <p:nvPicPr>
          <p:cNvPr id="13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4" y="1870735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31"/>
          <p:cNvSpPr>
            <a:spLocks noChangeArrowheads="1"/>
          </p:cNvSpPr>
          <p:nvPr/>
        </p:nvSpPr>
        <p:spPr bwMode="auto">
          <a:xfrm>
            <a:off x="3804222" y="1832249"/>
            <a:ext cx="49077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/>
              <a:t>п. 11 (4) постановления Правительства РФ от 10.03.2022 №336</a:t>
            </a:r>
          </a:p>
        </p:txBody>
      </p:sp>
      <p:sp>
        <p:nvSpPr>
          <p:cNvPr id="10" name="Прямоугольник 27"/>
          <p:cNvSpPr>
            <a:spLocks noChangeArrowheads="1"/>
          </p:cNvSpPr>
          <p:nvPr/>
        </p:nvSpPr>
        <p:spPr bwMode="auto">
          <a:xfrm>
            <a:off x="3804222" y="2109248"/>
            <a:ext cx="477440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sz="1050" dirty="0" smtClean="0"/>
              <a:t>В Ежегодные планы контрольных (надзорных) мероприятий </a:t>
            </a:r>
            <a:r>
              <a:rPr lang="ru-RU" sz="1050" dirty="0"/>
              <a:t>до 2030 года </a:t>
            </a:r>
            <a:r>
              <a:rPr lang="ru-RU" sz="1050" b="1" dirty="0">
                <a:solidFill>
                  <a:srgbClr val="FF0000"/>
                </a:solidFill>
              </a:rPr>
              <a:t>не включаются </a:t>
            </a:r>
            <a:r>
              <a:rPr lang="ru-RU" sz="1050" dirty="0"/>
              <a:t>плановые контрольные (надзорные) мероприятия в отношении </a:t>
            </a:r>
            <a:r>
              <a:rPr lang="ru-RU" sz="1050" b="1" dirty="0">
                <a:solidFill>
                  <a:srgbClr val="FF0000"/>
                </a:solidFill>
              </a:rPr>
              <a:t>государственных, муниципальных и частных образовательных организаций, реализующих образовательные программы дошкольного и начального общего образования, основного общего, среднего общего и среднего профессионального образования, образовательных организаций высшего образования, государственных и муниципальных учреждений, осуществляющих деятельность в области здравоохранения, социального обслуживания детей, общественного питания детей (в организациях, осуществляющих образовательную деятельность, оказание услуг по воспитанию и обучению, отдыху и оздоровлению, предоставлению мест временного проживания, социальных, медицинских </a:t>
            </a:r>
            <a:r>
              <a:rPr lang="ru-RU" sz="1050" b="1" dirty="0" smtClean="0">
                <a:solidFill>
                  <a:srgbClr val="FF0000"/>
                </a:solidFill>
              </a:rPr>
              <a:t>услуг)</a:t>
            </a:r>
            <a:r>
              <a:rPr lang="ru-RU" sz="1050" dirty="0" smtClean="0"/>
              <a:t>,</a:t>
            </a:r>
            <a:r>
              <a:rPr lang="ru-RU" sz="1050" b="1" dirty="0" smtClean="0">
                <a:solidFill>
                  <a:srgbClr val="FF0000"/>
                </a:solidFill>
              </a:rPr>
              <a:t> </a:t>
            </a:r>
            <a:r>
              <a:rPr lang="ru-RU" sz="1050" dirty="0" smtClean="0"/>
              <a:t>объекты </a:t>
            </a:r>
            <a:r>
              <a:rPr lang="ru-RU" sz="1050" dirty="0"/>
              <a:t>контроля которых отнесены к категориям </a:t>
            </a:r>
            <a:r>
              <a:rPr lang="ru-RU" sz="1050" b="1" dirty="0"/>
              <a:t>чрезвычайно высокого и высокого риска</a:t>
            </a:r>
            <a:r>
              <a:rPr lang="ru-RU" altLang="ru-RU" sz="1050" dirty="0" smtClean="0"/>
              <a:t>.</a:t>
            </a:r>
            <a:endParaRPr lang="ru-RU" altLang="ru-RU" sz="1050" dirty="0"/>
          </a:p>
        </p:txBody>
      </p:sp>
    </p:spTree>
    <p:extLst>
      <p:ext uri="{BB962C8B-B14F-4D97-AF65-F5344CB8AC3E}">
        <p14:creationId xmlns:p14="http://schemas.microsoft.com/office/powerpoint/2010/main" val="100285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23800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ОСНОВАНИЯ ДЛЯ ВНЕПЛАНОВЫХ КНМ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Picture 2" descr="C:\Users\Sopin\Downloads\2023-11-29_10-10-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39513"/>
            <a:ext cx="2616126" cy="358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5" y="1437085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5" y="2078178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58443" y="1339514"/>
            <a:ext cx="53780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непосредственной угрозе причинения вреда жизни и тяжкого вреда здоровью граждан, по фактам причинения вреда жизни и тяжкого вреда здоровью граждан;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3763" y="2066512"/>
            <a:ext cx="5507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непосредственной угрозе возникновения чрезвычайных ситуаций природного и (или) техногенного характера, по фактам возникновения чрезвычайных ситуаций природного и (или) техногенного характера;</a:t>
            </a:r>
          </a:p>
        </p:txBody>
      </p:sp>
      <p:pic>
        <p:nvPicPr>
          <p:cNvPr id="15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5" y="3043927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93763" y="2992180"/>
            <a:ext cx="54153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непосредственной угрозе обороне страны и безопасности государства, по фактам причинения вреда обороне страны и безопасности государства;</a:t>
            </a:r>
          </a:p>
        </p:txBody>
      </p:sp>
      <p:pic>
        <p:nvPicPr>
          <p:cNvPr id="16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4" y="3891649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632198" y="3754152"/>
            <a:ext cx="5315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выявлении индикаторов риска нарушения обязательных требований;</a:t>
            </a:r>
          </a:p>
        </p:txBody>
      </p:sp>
      <p:pic>
        <p:nvPicPr>
          <p:cNvPr id="17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418" y="4476274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3658442" y="4300680"/>
            <a:ext cx="53780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истечении срока исполнения предписания об устранении выявленного нарушения обязательных требований, выданных после 1 марта 2023 г.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362955" y="916879"/>
            <a:ext cx="58537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согласованию с органами прокуратуры при:</a:t>
            </a:r>
            <a:endParaRPr lang="ru-RU" sz="16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2862" y="184375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ИНДИКАТОРЫ РИСКА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061" y="1620541"/>
            <a:ext cx="2632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24781" y="546945"/>
            <a:ext cx="8897813" cy="1088702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sym typeface="Symbol" pitchFamily="18" charset="2"/>
              </a:rPr>
              <a:t>Индикатором риска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нарушения обязательных требований </a:t>
            </a:r>
            <a:r>
              <a:rPr lang="ru-RU" sz="1400" b="1" dirty="0">
                <a:solidFill>
                  <a:srgbClr val="FF0000"/>
                </a:solidFill>
                <a:sym typeface="Symbol" pitchFamily="18" charset="2"/>
              </a:rPr>
              <a:t>является соответствие</a:t>
            </a:r>
            <a:br>
              <a:rPr lang="ru-RU" sz="1400" b="1" dirty="0">
                <a:solidFill>
                  <a:srgbClr val="FF0000"/>
                </a:solidFill>
                <a:sym typeface="Symbol" pitchFamily="18" charset="2"/>
              </a:rPr>
            </a:br>
            <a:r>
              <a:rPr lang="ru-RU" sz="1400" b="1" dirty="0">
                <a:solidFill>
                  <a:srgbClr val="FF0000"/>
                </a:solidFill>
                <a:sym typeface="Symbol" pitchFamily="18" charset="2"/>
              </a:rPr>
              <a:t>или отклонение от параметров объекта надзора, которые сами по себе не являются нарушениями обязательных требований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, но с высокой степенью вероятности свидетельствуют о наличии таких нарушений и риска причинения вреда (ущерба) охраняемым законом ценностям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(Статья 23 Федерального закона от 31 июля 2020 г. № 248-ФЗ)</a:t>
            </a: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2917" y="1965103"/>
            <a:ext cx="8897813" cy="904552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Приказ МЧС России от 7 июня 2021 г. № 364 «Об утверждении перечня индикаторов риска нарушения обязательных требований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при осуществлении федерального государственного пожарного надзора» 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ru-RU" sz="1200" b="1" dirty="0">
                <a:solidFill>
                  <a:srgbClr val="FF0000"/>
                </a:solidFill>
              </a:rPr>
              <a:t>разработан в порядке реализации с</a:t>
            </a:r>
            <a:r>
              <a:rPr lang="ru-RU" sz="1200" b="1" dirty="0">
                <a:solidFill>
                  <a:srgbClr val="FF0000"/>
                </a:solidFill>
                <a:sym typeface="Symbol" pitchFamily="18" charset="2"/>
              </a:rPr>
              <a:t>татей 23 и 57 Федерального закона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от 31 июля 2020 г. </a:t>
            </a:r>
            <a:r>
              <a:rPr lang="ru-RU" sz="1200" b="1" dirty="0">
                <a:solidFill>
                  <a:srgbClr val="FF0000"/>
                </a:solidFill>
                <a:sym typeface="Symbol" pitchFamily="18" charset="2"/>
              </a:rPr>
              <a:t>№ 248-ФЗ</a:t>
            </a:r>
            <a:br>
              <a:rPr lang="ru-RU" sz="1200" b="1" dirty="0">
                <a:solidFill>
                  <a:srgbClr val="FF0000"/>
                </a:solidFill>
                <a:sym typeface="Symbol" pitchFamily="18" charset="2"/>
              </a:rPr>
            </a:b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sym typeface="Symbol" pitchFamily="18" charset="2"/>
              </a:rPr>
              <a:t>«О государственном контроле (надзоре) и муниципальном контроле в Российской Федерации»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ru-RU" sz="4400" b="1" dirty="0">
              <a:solidFill>
                <a:schemeClr val="tx2">
                  <a:lumMod val="50000"/>
                </a:schemeClr>
              </a:solidFill>
              <a:sym typeface="Symbol" pitchFamily="18" charset="2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49" y="2850853"/>
            <a:ext cx="2632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-61295" y="3160267"/>
            <a:ext cx="1884056" cy="198323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000" i="1" dirty="0">
                <a:solidFill>
                  <a:schemeClr val="tx1"/>
                </a:solidFill>
              </a:rPr>
              <a:t>привлечение к административной ответственности аттестованного эксперта в области независимой оценки пожарного риска </a:t>
            </a:r>
            <a:r>
              <a:rPr lang="ru-RU" sz="1000" i="1" dirty="0" smtClean="0">
                <a:solidFill>
                  <a:schemeClr val="tx1"/>
                </a:solidFill>
              </a:rPr>
              <a:t>за </a:t>
            </a:r>
            <a:r>
              <a:rPr lang="ru-RU" sz="1000" i="1" dirty="0">
                <a:solidFill>
                  <a:schemeClr val="tx1"/>
                </a:solidFill>
              </a:rPr>
              <a:t>выдачу заведомо ложного заключения о соответствии объекта защиты требованиям пожарной безопасности </a:t>
            </a:r>
            <a:endParaRPr lang="ru-RU" sz="2000" b="1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851298" y="3172049"/>
            <a:ext cx="1214439" cy="198323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000" i="1" dirty="0">
                <a:solidFill>
                  <a:schemeClr val="tx1"/>
                </a:solidFill>
              </a:rPr>
              <a:t>три и более ложных срабатываний в течение тридцати календарных дней систем противопожарной защиты на объекте</a:t>
            </a:r>
            <a:endParaRPr lang="ru-RU" sz="1000" i="1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3120884" y="3172049"/>
            <a:ext cx="1753085" cy="198323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000" i="1" dirty="0">
                <a:solidFill>
                  <a:schemeClr val="tx1"/>
                </a:solidFill>
              </a:rPr>
              <a:t>отсутствие в годовой бухгалтерской (финансовой) отчетности государственных (муниципальных) учреждений информации о расходах на обеспечение пожарной безопасности за последние три года</a:t>
            </a:r>
            <a:endParaRPr lang="ru-RU" sz="1000" i="1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4905857" y="3160265"/>
            <a:ext cx="1442432" cy="198323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000" i="1" dirty="0">
                <a:solidFill>
                  <a:schemeClr val="tx1"/>
                </a:solidFill>
              </a:rPr>
              <a:t>наличие информации о происшествии, связанном с аварийным режимом работы электросети </a:t>
            </a:r>
            <a:r>
              <a:rPr lang="ru-RU" sz="1000" i="1" dirty="0" smtClean="0">
                <a:solidFill>
                  <a:schemeClr val="tx1"/>
                </a:solidFill>
              </a:rPr>
              <a:t>на </a:t>
            </a:r>
            <a:r>
              <a:rPr lang="ru-RU" sz="1000" i="1" dirty="0">
                <a:solidFill>
                  <a:schemeClr val="tx1"/>
                </a:solidFill>
              </a:rPr>
              <a:t>объекте надзора, которое не повлекло возникновение и распространение пожара</a:t>
            </a:r>
            <a:endParaRPr lang="ru-RU" sz="1000" i="1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6428424" y="3172049"/>
            <a:ext cx="1093734" cy="198323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000" i="1" dirty="0">
                <a:solidFill>
                  <a:schemeClr val="tx1"/>
                </a:solidFill>
              </a:rPr>
              <a:t>наличие информации о ненадлежащей работе на объекте надзора имеющихся систем противопожарной защиты при пожаре</a:t>
            </a:r>
            <a:endParaRPr lang="ru-RU" sz="1000" i="1" dirty="0">
              <a:solidFill>
                <a:schemeClr val="tx1"/>
              </a:solidFill>
              <a:sym typeface="Symbol" pitchFamily="18" charset="2"/>
            </a:endParaRPr>
          </a:p>
        </p:txBody>
      </p:sp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54" y="2849092"/>
            <a:ext cx="2632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471" y="2830811"/>
            <a:ext cx="2632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433" y="2830811"/>
            <a:ext cx="2632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430" y="2830811"/>
            <a:ext cx="2632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12"/>
          <p:cNvSpPr>
            <a:spLocks noChangeArrowheads="1"/>
          </p:cNvSpPr>
          <p:nvPr/>
        </p:nvSpPr>
        <p:spPr bwMode="auto">
          <a:xfrm>
            <a:off x="7522158" y="3149303"/>
            <a:ext cx="1730362" cy="198323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5092" tIns="52547" rIns="105092" bIns="52547" anchor="ctr"/>
          <a:lstStyle/>
          <a:p>
            <a:pPr algn="ctr">
              <a:defRPr/>
            </a:pPr>
            <a:r>
              <a:rPr lang="ru-RU" sz="1000" i="1" dirty="0">
                <a:solidFill>
                  <a:schemeClr val="tx1"/>
                </a:solidFill>
              </a:rPr>
              <a:t>наличие информации о </a:t>
            </a:r>
            <a:r>
              <a:rPr lang="ru-RU" sz="1000" i="1" dirty="0" smtClean="0">
                <a:solidFill>
                  <a:schemeClr val="tx1"/>
                </a:solidFill>
              </a:rPr>
              <a:t>владении объектом защиты, </a:t>
            </a:r>
            <a:r>
              <a:rPr lang="ru-RU" sz="1000" i="1" dirty="0">
                <a:solidFill>
                  <a:schemeClr val="tx1"/>
                </a:solidFill>
              </a:rPr>
              <a:t>на котором в тридцатидневный период, предшествующий дню принятия решения о приостановлении действия лицензии в связи с грубыми нарушениями лицензионных требований </a:t>
            </a:r>
            <a:endParaRPr lang="ru-RU" sz="1000" i="1" dirty="0">
              <a:solidFill>
                <a:schemeClr val="tx1"/>
              </a:solidFill>
              <a:sym typeface="Symbol" pitchFamily="18" charset="2"/>
            </a:endParaRP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59" y="2880568"/>
            <a:ext cx="2632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1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23800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ОСНОВАНИЯ ДЛЯ ВНЕПЛАНОВЫХ КНМ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Picture 2" descr="C:\Users\Sopin\Downloads\2023-11-29_10-10-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75" y="915566"/>
            <a:ext cx="2706579" cy="3708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5" y="1437085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5" y="2078178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58443" y="1339514"/>
            <a:ext cx="537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поручению Президента Российской Федерации;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93763" y="2066512"/>
            <a:ext cx="5507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поручению Председателя Правительства Российской Федерации;</a:t>
            </a:r>
          </a:p>
        </p:txBody>
      </p:sp>
      <p:pic>
        <p:nvPicPr>
          <p:cNvPr id="15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335" y="3043927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93763" y="2992180"/>
            <a:ext cx="54153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поручению Заместителя Председателя Правительства Российской Федерации, согласованному с Заместителем Председателя Правительства Российской Федерации - Руководителем Аппарата Правительства Российской Федерации;</a:t>
            </a:r>
          </a:p>
        </p:txBody>
      </p:sp>
      <p:pic>
        <p:nvPicPr>
          <p:cNvPr id="17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417" y="4327668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3658442" y="4300680"/>
            <a:ext cx="537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450215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требованию прокурора.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37333" y="740027"/>
            <a:ext cx="5510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 согласования с органами прокуратуры при:</a:t>
            </a:r>
          </a:p>
        </p:txBody>
      </p:sp>
    </p:spTree>
    <p:extLst>
      <p:ext uri="{BB962C8B-B14F-4D97-AF65-F5344CB8AC3E}">
        <p14:creationId xmlns:p14="http://schemas.microsoft.com/office/powerpoint/2010/main" val="211753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23800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ОБЪЕКТЫ ТОРГОВЛИ НА ТЕРРИТОРИИ ВЛАДИМИРСКОЙ ОБЛАСТИ</a:t>
            </a:r>
            <a:endParaRPr 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9526" y="915566"/>
            <a:ext cx="3888432" cy="345638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Распоряжение 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Губернатора Владимирской области от 29.02.2024 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44-рг «Об утверждении перечня торговых объектов (территорий), подлежащих категорированию в интересах их антитеррористической защищенности»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92080" y="1707654"/>
            <a:ext cx="3528391" cy="165618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территории области расположено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262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торговых объекта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947958" y="2497197"/>
            <a:ext cx="1344122" cy="290577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20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160" y="0"/>
            <a:ext cx="9127703" cy="720725"/>
          </a:xfrm>
          <a:prstGeom prst="rect">
            <a:avLst/>
          </a:prstGeom>
          <a:solidFill>
            <a:srgbClr val="4F81BD">
              <a:lumMod val="5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70111" tIns="35043" rIns="70111" bIns="35043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6818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white"/>
                </a:solidFill>
              </a:rPr>
              <a:t>АДМИНИСТРАТИВНАЯ ОТВЕТСТВЕННОСТЬ</a:t>
            </a:r>
            <a:endParaRPr lang="ru-RU" sz="1600" i="1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748159"/>
            <a:ext cx="91440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Статья 20.4. Нарушение требований пожарной </a:t>
            </a:r>
            <a:r>
              <a:rPr lang="ru-RU" sz="1200" b="1" dirty="0" smtClean="0"/>
              <a:t>безопасности</a:t>
            </a:r>
            <a:endParaRPr lang="en-US" sz="1200" b="1" dirty="0" smtClean="0"/>
          </a:p>
          <a:p>
            <a:pPr algn="ctr"/>
            <a:endParaRPr lang="ru-RU" sz="1000" b="1" dirty="0"/>
          </a:p>
          <a:p>
            <a:r>
              <a:rPr lang="ru-RU" sz="900" b="1" dirty="0"/>
              <a:t>1. Нарушение требований пожарной </a:t>
            </a:r>
            <a:r>
              <a:rPr lang="ru-RU" sz="900" b="1" dirty="0" smtClean="0"/>
              <a:t>безопасности влечет </a:t>
            </a:r>
            <a:r>
              <a:rPr lang="ru-RU" sz="900" b="1" dirty="0"/>
              <a:t>предупреждение или наложение административного штрафа</a:t>
            </a:r>
          </a:p>
          <a:p>
            <a:r>
              <a:rPr lang="ru-RU" sz="700" dirty="0"/>
              <a:t>- на граждан в размере от 5 до 15 тыс. руб.; </a:t>
            </a:r>
          </a:p>
          <a:p>
            <a:r>
              <a:rPr lang="ru-RU" sz="700" dirty="0"/>
              <a:t>- на должностных лиц - от 20 до 30 тыс. руб.; </a:t>
            </a:r>
          </a:p>
          <a:p>
            <a:r>
              <a:rPr lang="ru-RU" sz="700" dirty="0"/>
              <a:t>- на лиц, осуществляющих предпринимательскую деятельность без образования юридического лица, - от 40 до 60 тыс. руб.; </a:t>
            </a:r>
          </a:p>
          <a:p>
            <a:r>
              <a:rPr lang="ru-RU" sz="700" dirty="0"/>
              <a:t>- на юридических лиц - от 300 до 400 тыс. руб.</a:t>
            </a:r>
          </a:p>
          <a:p>
            <a:r>
              <a:rPr lang="ru-RU" sz="900" b="1" dirty="0"/>
              <a:t>2. Те же действия, совершенные в условиях особого противопожарного режима, влекут наложение административного штрафа </a:t>
            </a:r>
          </a:p>
          <a:p>
            <a:r>
              <a:rPr lang="ru-RU" sz="700" dirty="0"/>
              <a:t>- на граждан в размере от 10 до 20 тыс. руб.; </a:t>
            </a:r>
          </a:p>
          <a:p>
            <a:r>
              <a:rPr lang="ru-RU" sz="700" dirty="0"/>
              <a:t>- на должностных лиц - от 30 60 тыс. руб.; </a:t>
            </a:r>
          </a:p>
          <a:p>
            <a:r>
              <a:rPr lang="ru-RU" sz="700" dirty="0"/>
              <a:t>- на лиц, осуществляющих предпринимательскую деятельность без образования юридического лица, - от 60 до 80 тыс. руб.; </a:t>
            </a:r>
          </a:p>
          <a:p>
            <a:r>
              <a:rPr lang="ru-RU" sz="700" dirty="0"/>
              <a:t>- на юридических лиц - от 400 до 800 тыс. руб.</a:t>
            </a:r>
          </a:p>
          <a:p>
            <a:r>
              <a:rPr lang="ru-RU" sz="900" b="1" dirty="0"/>
              <a:t>2.1. Повторное совершение административного правонарушения, предусмотренного частью 1 настоящей статьи, если оно совершено на объекте защиты, отнесенном к категории чрезвычайно высокого, высокого или значительного </a:t>
            </a:r>
            <a:r>
              <a:rPr lang="ru-RU" sz="900" b="1" dirty="0" smtClean="0"/>
              <a:t>риска…  </a:t>
            </a:r>
            <a:r>
              <a:rPr lang="ru-RU" sz="900" b="1" dirty="0"/>
              <a:t>влечет наложение административного штрафа </a:t>
            </a:r>
          </a:p>
          <a:p>
            <a:r>
              <a:rPr lang="ru-RU" sz="700" dirty="0"/>
              <a:t>- на граждан в размере от 12 до 20 тыс. руб.; </a:t>
            </a:r>
          </a:p>
          <a:p>
            <a:r>
              <a:rPr lang="ru-RU" sz="700" dirty="0"/>
              <a:t>- на должностных лиц - от 30 до 60 тыс. руб.; </a:t>
            </a:r>
          </a:p>
          <a:p>
            <a:r>
              <a:rPr lang="ru-RU" sz="700" dirty="0"/>
              <a:t>- на лиц, осуществляющих предпринимательскую деятельность без образования юридического лица, - от 60 до 80 тыс. руб. или административное приостановление деятельности на срок до 30 суток; </a:t>
            </a:r>
          </a:p>
          <a:p>
            <a:r>
              <a:rPr lang="ru-RU" sz="700" dirty="0"/>
              <a:t>- на юридических лиц - от 400 до 800 тыс. руб. или административное приостановление деятельности на срок до 30 суток.</a:t>
            </a:r>
          </a:p>
          <a:p>
            <a:r>
              <a:rPr lang="ru-RU" sz="900" b="1" dirty="0"/>
              <a:t>6. Нарушение требований пожарной безопасности, повлекшее возникновение пожара </a:t>
            </a:r>
            <a:r>
              <a:rPr lang="ru-RU" sz="900" b="1" dirty="0" smtClean="0"/>
              <a:t>… влечет </a:t>
            </a:r>
            <a:r>
              <a:rPr lang="ru-RU" sz="900" b="1" dirty="0"/>
              <a:t>наложение административного штрафа</a:t>
            </a:r>
            <a:r>
              <a:rPr lang="ru-RU" sz="900" dirty="0"/>
              <a:t> </a:t>
            </a:r>
          </a:p>
          <a:p>
            <a:r>
              <a:rPr lang="ru-RU" sz="700" dirty="0"/>
              <a:t>- на граждан в размере от 40 до 50 тыс. руб.; </a:t>
            </a:r>
          </a:p>
          <a:p>
            <a:r>
              <a:rPr lang="ru-RU" sz="700" dirty="0"/>
              <a:t>- на должностных лиц - от 80 до 100 тыс. руб.; </a:t>
            </a:r>
          </a:p>
          <a:p>
            <a:r>
              <a:rPr lang="ru-RU" sz="700" dirty="0" smtClean="0"/>
              <a:t>- на лиц, осуществляющих предпринимательскую деятельность без образования юридического лица, - от 90 до 110 тыс. руб. или административное приостановление деятельности на срок до 30 суток; </a:t>
            </a:r>
          </a:p>
          <a:p>
            <a:r>
              <a:rPr lang="ru-RU" sz="700" dirty="0" smtClean="0"/>
              <a:t>- </a:t>
            </a:r>
            <a:r>
              <a:rPr lang="ru-RU" sz="700" dirty="0"/>
              <a:t>на юридических лиц - </a:t>
            </a:r>
            <a:r>
              <a:rPr lang="ru-RU" sz="700" dirty="0" smtClean="0"/>
              <a:t>от 700 до 800 тыс. руб. или административное приостановление деятельности на срок до 30 суток.</a:t>
            </a:r>
          </a:p>
          <a:p>
            <a:r>
              <a:rPr lang="ru-RU" sz="900" b="1" dirty="0" smtClean="0"/>
              <a:t>6.1. Нарушение требований пожарной безопасности, повлекшее возникновение пожара и причинение тяжкого вреда здоровью человека или смерть человека, влечет наложение административного штрафа </a:t>
            </a:r>
          </a:p>
          <a:p>
            <a:r>
              <a:rPr lang="ru-RU" sz="700" dirty="0" smtClean="0"/>
              <a:t>- на юридических лиц в размере от 1 до 2 млн руб. или административное приостановление деятельности на срок до 90 суток.</a:t>
            </a:r>
          </a:p>
          <a:p>
            <a:r>
              <a:rPr lang="ru-RU" sz="900" b="1" dirty="0" smtClean="0"/>
              <a:t>7</a:t>
            </a:r>
            <a:r>
              <a:rPr lang="ru-RU" sz="900" b="1" dirty="0"/>
              <a:t>. Неисполнение </a:t>
            </a:r>
            <a:r>
              <a:rPr lang="ru-RU" sz="900" b="1" dirty="0" smtClean="0"/>
              <a:t>производителем обязанности </a:t>
            </a:r>
            <a:r>
              <a:rPr lang="ru-RU" sz="900" b="1" dirty="0"/>
              <a:t>по включению в техническую документацию на вещества, материалы, изделия и оборудование информации о показателях пожарной опасности этих веществ, материалов, изделий и оборудования или информации о мерах пожарной безопасности при обращении с ними, если предоставление такой информации обязательно, влечет наложение административного штрафа </a:t>
            </a:r>
          </a:p>
          <a:p>
            <a:r>
              <a:rPr lang="ru-RU" sz="700" dirty="0"/>
              <a:t>- на должностных лиц в размере от 15 до 20 тыс. руб.; </a:t>
            </a:r>
          </a:p>
          <a:p>
            <a:r>
              <a:rPr lang="ru-RU" sz="700" dirty="0"/>
              <a:t>- на юридических лиц - от 90 до 100 тыс. руб.</a:t>
            </a:r>
          </a:p>
          <a:p>
            <a:r>
              <a:rPr lang="ru-RU" sz="900" b="1" dirty="0"/>
              <a:t>9. Нарушение экспертом в области оценки пожарного риска порядка оценки соответствия объекта защиты требованиям пожарной </a:t>
            </a:r>
            <a:r>
              <a:rPr lang="ru-RU" sz="900" b="1" dirty="0" smtClean="0"/>
              <a:t>безопасности … </a:t>
            </a:r>
            <a:r>
              <a:rPr lang="ru-RU" sz="900" b="1" dirty="0"/>
              <a:t>влечет наложение административного штрафа </a:t>
            </a:r>
          </a:p>
          <a:p>
            <a:r>
              <a:rPr lang="ru-RU" sz="700" dirty="0"/>
              <a:t>- на должностных лиц в размере от 15 до 20 тыс. руб. или дисквалификацию на срок от 1 года до 3 лет.</a:t>
            </a:r>
          </a:p>
        </p:txBody>
      </p:sp>
    </p:spTree>
    <p:extLst>
      <p:ext uri="{BB962C8B-B14F-4D97-AF65-F5344CB8AC3E}">
        <p14:creationId xmlns:p14="http://schemas.microsoft.com/office/powerpoint/2010/main" val="237523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143125"/>
            <a:ext cx="9144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7188" indent="-357188" algn="ctr" defTabSz="9493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Благодарю за внимание!</a:t>
            </a:r>
          </a:p>
        </p:txBody>
      </p:sp>
      <p:pic>
        <p:nvPicPr>
          <p:cNvPr id="3" name="Picture 41" descr="флаг МЧС4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979711" cy="1419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6"/>
          <p:cNvPicPr preferRelativeResize="0"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23478"/>
            <a:ext cx="170769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4332</TotalTime>
  <Words>1360</Words>
  <Application>Microsoft Office PowerPoint</Application>
  <PresentationFormat>Экран (16:9)</PresentationFormat>
  <Paragraphs>110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Georgia</vt:lpstr>
      <vt:lpstr>Symbol</vt:lpstr>
      <vt:lpstr>Tahoma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Бочаров Сергей</dc:creator>
  <cp:lastModifiedBy>Семенов Д.В.</cp:lastModifiedBy>
  <cp:revision>576</cp:revision>
  <cp:lastPrinted>2023-01-18T13:34:14Z</cp:lastPrinted>
  <dcterms:created xsi:type="dcterms:W3CDTF">2020-12-14T13:42:47Z</dcterms:created>
  <dcterms:modified xsi:type="dcterms:W3CDTF">2024-12-11T08:56:54Z</dcterms:modified>
</cp:coreProperties>
</file>